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75957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EA98A-75FD-42F5-8A63-5DDD5FE806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9EC57-E6D4-448A-9A94-2FFE45AE25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472F8-335E-454E-BB7E-E933BB872C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B11FB-039C-4567-B7E4-4FB199B203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ED08D090-3C87-47E6-B1A6-FE2E13DE92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E185D-011B-41B8-9DF6-A668CEF9AF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E6FA92-796A-4F95-8DCB-50ACB8E359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87F6E-98DF-476C-BE6D-6E407BFE9B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68E99-5365-4919-B0CD-BB71127DD9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0A4D7C-31D3-4D1D-B0C2-9A26363FA9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475B0-33D8-4D7C-8D45-4052F79A0A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1172BD4-C7D4-4781-A0C5-740D314779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Мастер-класс: Блиц-опрос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41168"/>
          </a:xfrm>
        </p:spPr>
        <p:txBody>
          <a:bodyPr>
            <a:normAutofit/>
          </a:bodyPr>
          <a:lstStyle/>
          <a:p>
            <a:endParaRPr lang="ru-RU" altLang="ru-RU" b="1" dirty="0" smtClean="0"/>
          </a:p>
          <a:p>
            <a:r>
              <a:rPr lang="ru-RU" altLang="ru-RU" b="1" dirty="0" smtClean="0"/>
              <a:t>Цель: </a:t>
            </a:r>
            <a:r>
              <a:rPr lang="ru-RU" dirty="0" smtClean="0">
                <a:solidFill>
                  <a:srgbClr val="FFFF00"/>
                </a:solidFill>
              </a:rPr>
              <a:t>формирование  у студентов оперативного мышления и выявление глубины знаний студентов</a:t>
            </a:r>
            <a:endParaRPr lang="ru-RU" dirty="0">
              <a:solidFill>
                <a:srgbClr val="FFFF00"/>
              </a:solidFill>
            </a:endParaRPr>
          </a:p>
          <a:p>
            <a:r>
              <a:rPr lang="ru-RU" altLang="ru-RU" b="1" dirty="0" smtClean="0"/>
              <a:t>Новая идея</a:t>
            </a:r>
            <a:r>
              <a:rPr lang="ru-RU" altLang="ru-RU" dirty="0" smtClean="0"/>
              <a:t>: </a:t>
            </a:r>
            <a:r>
              <a:rPr lang="ru-RU" b="1" dirty="0" smtClean="0">
                <a:solidFill>
                  <a:srgbClr val="FFFF00"/>
                </a:solidFill>
              </a:rPr>
              <a:t>использование  </a:t>
            </a:r>
            <a:r>
              <a:rPr lang="ru-RU" b="1" dirty="0" err="1" smtClean="0">
                <a:solidFill>
                  <a:srgbClr val="FFFF00"/>
                </a:solidFill>
              </a:rPr>
              <a:t>блиц-опросов</a:t>
            </a:r>
            <a:r>
              <a:rPr lang="ru-RU" b="1" dirty="0" smtClean="0">
                <a:solidFill>
                  <a:srgbClr val="FFFF00"/>
                </a:solidFill>
              </a:rPr>
              <a:t> на разных этапах обучения студентов для формирования оперативности мышления.</a:t>
            </a:r>
            <a:endParaRPr lang="ru-RU" dirty="0">
              <a:solidFill>
                <a:srgbClr val="FFFF00"/>
              </a:solidFill>
            </a:endParaRPr>
          </a:p>
          <a:p>
            <a:pPr eaLnBrk="1" hangingPunct="1"/>
            <a:endParaRPr lang="ru-RU" alt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706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85750"/>
            <a:ext cx="8643937" cy="6215063"/>
          </a:xfrm>
        </p:spPr>
        <p:txBody>
          <a:bodyPr>
            <a:normAutofit fontScale="92500" lnSpcReduction="20000"/>
          </a:bodyPr>
          <a:lstStyle/>
          <a:p>
            <a:pPr marL="548640" indent="-411480" algn="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/>
              <a:t>Материал подготовлен ЦСОТ университета.</a:t>
            </a:r>
          </a:p>
          <a:p>
            <a:pPr marL="548640" indent="-411480" algn="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/>
              <a:t>ЦСОТ университета оказывает услуги по оформлению и реализации новых идей, проектов и мастер-классов преподавателей, аспирантов, студентов.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/>
              <a:t> 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/>
              <a:t> 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/>
              <a:t> 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C000"/>
                </a:solidFill>
              </a:rPr>
              <a:t>Наш адрес: </a:t>
            </a:r>
            <a:r>
              <a:rPr lang="ru-RU" dirty="0" smtClean="0"/>
              <a:t>г. Махачкала,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/>
              <a:t>ул. Дзержинского,12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/>
              <a:t>Лабораторный корпус, кабинет № 412.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/>
              <a:t> 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C000"/>
                </a:solidFill>
              </a:rPr>
              <a:t>Эл. почта: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/>
              <a:t>nudurmagomedov</a:t>
            </a:r>
            <a:r>
              <a:rPr lang="ru-RU" dirty="0" smtClean="0"/>
              <a:t>@</a:t>
            </a:r>
            <a:r>
              <a:rPr lang="en-US" dirty="0" smtClean="0"/>
              <a:t>mail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/>
              <a:t> 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8"/>
            <a:ext cx="9144000" cy="6786562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6" name="Презентация" r:id="rId3" imgW="4570586" imgH="3427608" progId="PowerPoint.Show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142875" y="428625"/>
            <a:ext cx="9001125" cy="62865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smtClean="0"/>
              <a:t> 	</a:t>
            </a:r>
          </a:p>
          <a:p>
            <a:pPr eaLnBrk="1" hangingPunct="1">
              <a:buFont typeface="Wingdings 2" pitchFamily="18" charset="2"/>
              <a:buNone/>
            </a:pPr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-26870" y="-17140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703513" y="785813"/>
            <a:ext cx="3929062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Методологические основы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4429919" y="1499394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79512" y="2516185"/>
            <a:ext cx="2376264" cy="3017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Оперативность мышления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644776" y="2643188"/>
            <a:ext cx="2071687" cy="2763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Объективная основа контроля за уровнем подготовки студентов, с помощью </a:t>
            </a:r>
            <a:r>
              <a:rPr lang="ru-RU" sz="1800" b="1" dirty="0" err="1" smtClean="0">
                <a:solidFill>
                  <a:schemeClr val="bg1"/>
                </a:solidFill>
              </a:rPr>
              <a:t>кейс-заданий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29174" y="2650800"/>
            <a:ext cx="2000250" cy="2506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Ориентация студента на успех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934874" y="2780928"/>
            <a:ext cx="2071687" cy="2238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Конкурирующая основа взаимодействия</a:t>
            </a:r>
            <a:endParaRPr lang="ru-RU" sz="1800" b="1" dirty="0">
              <a:solidFill>
                <a:schemeClr val="bg1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1571625" y="2000250"/>
            <a:ext cx="6500813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1285082" y="2285206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3642519" y="2285206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5680075" y="2320925"/>
            <a:ext cx="64293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7751763" y="2320925"/>
            <a:ext cx="642938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H="1">
            <a:off x="1979712" y="1268760"/>
            <a:ext cx="1800200" cy="5171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829299" y="1268760"/>
            <a:ext cx="1105575" cy="5171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151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445066"/>
            <a:ext cx="5715000" cy="1643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</a:rPr>
              <a:t>Перспективная задача технологии: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7218" y="2786064"/>
            <a:ext cx="7929563" cy="3000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dirty="0">
                <a:solidFill>
                  <a:schemeClr val="bg1"/>
                </a:solidFill>
              </a:rPr>
              <a:t>Ф</a:t>
            </a:r>
            <a:r>
              <a:rPr lang="ru-RU" sz="3600" dirty="0" smtClean="0">
                <a:solidFill>
                  <a:schemeClr val="bg1"/>
                </a:solidFill>
              </a:rPr>
              <a:t>ормирование у студентов навыка оперативного мышления</a:t>
            </a:r>
            <a:endParaRPr lang="ru-RU" sz="3600" dirty="0">
              <a:solidFill>
                <a:schemeClr val="bg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4358481" y="2428082"/>
            <a:ext cx="71437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428625" y="642938"/>
            <a:ext cx="8358188" cy="585787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2938" y="428624"/>
            <a:ext cx="7929562" cy="6096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b="1" dirty="0" smtClean="0"/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4000" b="1" dirty="0" smtClean="0"/>
              <a:t>Средства :</a:t>
            </a:r>
            <a:r>
              <a:rPr lang="ru-RU" altLang="ru-RU" sz="2800" b="1" dirty="0"/>
              <a:t> </a:t>
            </a:r>
            <a:endParaRPr lang="ru-RU" altLang="ru-RU" sz="2800" b="1" dirty="0" smtClean="0"/>
          </a:p>
          <a:p>
            <a:pPr algn="ctr" eaLnBrk="1" hangingPunct="1"/>
            <a:endParaRPr lang="ru-RU" altLang="ru-RU" sz="2800" b="1" dirty="0"/>
          </a:p>
          <a:p>
            <a:pPr marL="457200" indent="-457200" algn="ctr" eaLnBrk="1" hangingPunct="1">
              <a:buFont typeface="Wingdings" panose="05000000000000000000" pitchFamily="2" charset="2"/>
              <a:buChar char="v"/>
            </a:pPr>
            <a:r>
              <a:rPr lang="ru-RU" altLang="ru-RU" sz="2800" b="1" dirty="0" smtClean="0"/>
              <a:t>Видеосюжет с интервью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ru-RU" sz="2800" b="1" dirty="0" smtClean="0"/>
              <a:t>Чёткая формулировка определений, категории и понятий;</a:t>
            </a:r>
            <a:endParaRPr lang="ru-RU" altLang="ru-RU" sz="2800" b="1" dirty="0" smtClean="0"/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ru-RU" altLang="ru-RU" sz="2800" b="1" dirty="0" smtClean="0"/>
              <a:t>Предложенная для разрешения ситуация;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ru-RU" altLang="ru-RU" sz="2800" b="1" dirty="0" smtClean="0"/>
              <a:t>Информационные сюжеты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ru-RU" altLang="ru-RU" sz="2800" b="1" dirty="0" smtClean="0"/>
              <a:t>Опорные слайды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ru-RU" altLang="ru-RU" sz="2800" b="1" dirty="0" smtClean="0"/>
              <a:t>Электронные документы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ru-RU" altLang="ru-RU" sz="2800" b="1" dirty="0" smtClean="0"/>
              <a:t>Хронометр;</a:t>
            </a:r>
          </a:p>
          <a:p>
            <a:pPr algn="ctr"/>
            <a:endParaRPr lang="ru-RU" altLang="ru-RU" sz="2800" b="1" dirty="0" smtClean="0"/>
          </a:p>
          <a:p>
            <a:pPr marL="0" indent="0" algn="ctr" eaLnBrk="1" hangingPunct="1">
              <a:buFont typeface="Wingdings 2" pitchFamily="18" charset="2"/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-9525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55875" y="0"/>
            <a:ext cx="4248150" cy="8366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</a:rPr>
              <a:t>Основные компоненты: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628774"/>
            <a:ext cx="1763713" cy="2376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</a:rPr>
              <a:t>Создание ситуации конкуренции между студентами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62150" y="1639888"/>
            <a:ext cx="2732088" cy="2365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Ролевая «инструментовка»: </a:t>
            </a:r>
            <a:r>
              <a:rPr lang="ru-RU" sz="2000" dirty="0" smtClean="0">
                <a:solidFill>
                  <a:schemeClr val="bg1"/>
                </a:solidFill>
              </a:rPr>
              <a:t>ведущий блиц -опроса; студенты-участники; жюри; и др.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34196" y="1622259"/>
            <a:ext cx="1711091" cy="2376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Технические средства (</a:t>
            </a:r>
            <a:r>
              <a:rPr lang="ru-RU" sz="2000" dirty="0" err="1" smtClean="0">
                <a:solidFill>
                  <a:schemeClr val="bg1"/>
                </a:solidFill>
              </a:rPr>
              <a:t>слайды+хронометр</a:t>
            </a:r>
            <a:r>
              <a:rPr lang="ru-RU" sz="2000" dirty="0" smtClean="0">
                <a:solidFill>
                  <a:schemeClr val="bg1"/>
                </a:solidFill>
              </a:rPr>
              <a:t>)</a:t>
            </a:r>
            <a:endParaRPr lang="ru-RU" sz="2000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69" y="4365625"/>
            <a:ext cx="2119759" cy="180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«Политические партии и организации» (важнейший институт политики</a:t>
            </a:r>
            <a:r>
              <a:rPr lang="ru-RU" sz="2000" dirty="0" smtClean="0">
                <a:solidFill>
                  <a:schemeClr val="bg1"/>
                </a:solidFill>
              </a:rPr>
              <a:t>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95737" y="4221088"/>
            <a:ext cx="2592288" cy="2627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Просмотр и комментирование видеосюжетов касающихся политических партий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61964" y="4221088"/>
            <a:ext cx="1783323" cy="2436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 Оперативность решения поставленных задач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76256" y="4221088"/>
            <a:ext cx="2155103" cy="2436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bg1"/>
                </a:solidFill>
              </a:rPr>
              <a:t>Блиц-опрос </a:t>
            </a:r>
            <a:r>
              <a:rPr lang="ru-RU" dirty="0">
                <a:solidFill>
                  <a:schemeClr val="bg1"/>
                </a:solidFill>
              </a:rPr>
              <a:t>(вопросы от </a:t>
            </a:r>
            <a:r>
              <a:rPr lang="ru-RU" dirty="0" smtClean="0">
                <a:solidFill>
                  <a:schemeClr val="bg1"/>
                </a:solidFill>
              </a:rPr>
              <a:t>эксперта)</a:t>
            </a:r>
            <a:endParaRPr lang="ru-RU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1331913" y="836613"/>
            <a:ext cx="1260475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735763" y="836613"/>
            <a:ext cx="122555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331913" y="836613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961313" y="836613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987675" y="836613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572000" y="836613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156325" y="836613"/>
            <a:ext cx="0" cy="6016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1962150" y="836613"/>
            <a:ext cx="161578" cy="35940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4620176" y="836613"/>
            <a:ext cx="119548" cy="3517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4945155" y="786841"/>
            <a:ext cx="6350" cy="35290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6876256" y="836613"/>
            <a:ext cx="107918" cy="33844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7092279" y="1639888"/>
            <a:ext cx="1939079" cy="2365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Демонстрация </a:t>
            </a:r>
            <a:r>
              <a:rPr lang="ru-RU" sz="2000" b="1" dirty="0" err="1" smtClean="0">
                <a:solidFill>
                  <a:schemeClr val="bg1"/>
                </a:solidFill>
              </a:rPr>
              <a:t>кейсовых</a:t>
            </a:r>
            <a:r>
              <a:rPr lang="ru-RU" sz="2000" b="1" dirty="0" smtClean="0">
                <a:solidFill>
                  <a:schemeClr val="bg1"/>
                </a:solidFill>
              </a:rPr>
              <a:t> (ситуационных) заданий</a:t>
            </a:r>
            <a:endParaRPr lang="ru-RU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285750" y="285750"/>
            <a:ext cx="8643938" cy="6357938"/>
          </a:xfrm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57188"/>
            <a:ext cx="8640960" cy="62150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14500" y="714375"/>
            <a:ext cx="58578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</a:rPr>
              <a:t>Существенные связи компонентов технологии: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500313"/>
            <a:ext cx="2448272" cy="2872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Оперативность восприятия информации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25" y="2500312"/>
            <a:ext cx="2500313" cy="2872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b="1" dirty="0"/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Выявление глубины подготовки студентов по дисциплине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3625" y="2500313"/>
            <a:ext cx="2604839" cy="2872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dirty="0" smtClean="0">
                <a:solidFill>
                  <a:schemeClr val="bg1"/>
                </a:solidFill>
              </a:rPr>
              <a:t>Оперативность воспроизведения информации</a:t>
            </a:r>
            <a:endParaRPr lang="ru-RU" altLang="ru-RU" dirty="0">
              <a:solidFill>
                <a:schemeClr val="bg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4393406" y="2035969"/>
            <a:ext cx="6429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1964532" y="1750219"/>
            <a:ext cx="785812" cy="571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6465094" y="1750219"/>
            <a:ext cx="785812" cy="571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115300" cy="5808662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-17140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43125" y="1071563"/>
            <a:ext cx="4572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bg1"/>
                </a:solidFill>
              </a:rPr>
              <a:t>Результат технологии: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1" y="2852936"/>
            <a:ext cx="2143125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Выявление глубины понимания  сущности  предмета, оперирование профессиональными понятиями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852937"/>
            <a:ext cx="1857375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Умения оперативно использовать знания, адаптировать к той  или иной ситуации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8" y="2852936"/>
            <a:ext cx="1928812" cy="3456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Навыки работы в конкурентной среде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00813" y="2852937"/>
            <a:ext cx="2071687" cy="3456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</a:rPr>
              <a:t>Интерактивность </a:t>
            </a:r>
            <a:r>
              <a:rPr lang="ru-RU" sz="2000" b="1" dirty="0" smtClean="0">
                <a:solidFill>
                  <a:schemeClr val="bg1"/>
                </a:solidFill>
              </a:rPr>
              <a:t>преподавателя и участников </a:t>
            </a:r>
            <a:r>
              <a:rPr lang="ru-RU" sz="2000" b="1" dirty="0" err="1" smtClean="0">
                <a:solidFill>
                  <a:schemeClr val="bg1"/>
                </a:solidFill>
              </a:rPr>
              <a:t>блиц-опроса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2731293" y="2290067"/>
            <a:ext cx="10001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4916348" y="2331247"/>
            <a:ext cx="10001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1143000" y="1571625"/>
            <a:ext cx="10001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715125" y="1500188"/>
            <a:ext cx="1143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678656" y="2035969"/>
            <a:ext cx="9286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7358856" y="1999457"/>
            <a:ext cx="10001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1" y="285750"/>
            <a:ext cx="8929688" cy="602297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98785" y="620688"/>
            <a:ext cx="9035355" cy="6768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14625" y="1143000"/>
            <a:ext cx="37861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Перспективность технологии: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714625"/>
            <a:ext cx="2676277" cy="3810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Направленность на </a:t>
            </a:r>
            <a:r>
              <a:rPr lang="ru-RU" dirty="0" smtClean="0">
                <a:solidFill>
                  <a:schemeClr val="bg1"/>
                </a:solidFill>
              </a:rPr>
              <a:t>гарантированное достижение поставленных целей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24" y="2819784"/>
            <a:ext cx="2798043" cy="3600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bg1"/>
                </a:solidFill>
              </a:rPr>
              <a:t>Самостоятельность и оперативная активность участников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375" y="2714625"/>
            <a:ext cx="2286000" cy="3705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bg1"/>
                </a:solidFill>
              </a:rPr>
              <a:t>Интерактивный характер процесса обучения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571750" y="2071688"/>
            <a:ext cx="714375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16463" y="2071688"/>
            <a:ext cx="0" cy="642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215063" y="2071688"/>
            <a:ext cx="714375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88488" y="116633"/>
            <a:ext cx="7756263" cy="792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Рекомендации: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4294967295"/>
          </p:nvPr>
        </p:nvSpPr>
        <p:spPr>
          <a:xfrm>
            <a:off x="0" y="908720"/>
            <a:ext cx="9036496" cy="594928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593725" indent="-457200" eaLnBrk="1" hangingPunct="1">
              <a:buFont typeface="Wingdings" panose="05000000000000000000" pitchFamily="2" charset="2"/>
              <a:buChar char="q"/>
            </a:pPr>
            <a:r>
              <a:rPr lang="ru-RU" altLang="ru-RU" sz="2400" dirty="0" smtClean="0"/>
              <a:t>Моделирование  занятия в форме </a:t>
            </a:r>
            <a:r>
              <a:rPr lang="ru-RU" altLang="ru-RU" sz="2400" dirty="0" err="1" smtClean="0"/>
              <a:t>блиц-опроса</a:t>
            </a:r>
            <a:r>
              <a:rPr lang="ru-RU" altLang="ru-RU" sz="2400" dirty="0" smtClean="0"/>
              <a:t>  целесообразно на разных уровнях сложности и на разных этапах обучения в условиях создания конкурентной среды. </a:t>
            </a:r>
          </a:p>
          <a:p>
            <a:pPr marL="593725" indent="-457200">
              <a:buFont typeface="Wingdings" panose="05000000000000000000" pitchFamily="2" charset="2"/>
              <a:buChar char="q"/>
            </a:pPr>
            <a:r>
              <a:rPr lang="ru-RU" sz="2400" dirty="0"/>
              <a:t>Эффективность проведения </a:t>
            </a:r>
            <a:r>
              <a:rPr lang="ru-RU" sz="2400" dirty="0" err="1" smtClean="0"/>
              <a:t>блиц-опроса</a:t>
            </a:r>
            <a:r>
              <a:rPr lang="ru-RU" sz="2400" dirty="0" smtClean="0"/>
              <a:t> зависит </a:t>
            </a:r>
            <a:r>
              <a:rPr lang="ru-RU" sz="2400" dirty="0"/>
              <a:t>от таких </a:t>
            </a:r>
            <a:r>
              <a:rPr lang="ru-RU" sz="2400" dirty="0" smtClean="0"/>
              <a:t>факторов, как хорошая подготовка студентов по заранее оговоренным темам, активная их работа в адаптации имеющихся знаний к предложенной ситуации. </a:t>
            </a:r>
            <a:r>
              <a:rPr lang="ru-RU" altLang="ru-RU" sz="2400" dirty="0" smtClean="0"/>
              <a:t> </a:t>
            </a:r>
            <a:endParaRPr lang="ru-RU" altLang="ru-RU" sz="2400" dirty="0"/>
          </a:p>
          <a:p>
            <a:pPr marL="593725" indent="-457200">
              <a:buFont typeface="Wingdings" panose="05000000000000000000" pitchFamily="2" charset="2"/>
              <a:buChar char="q"/>
            </a:pPr>
            <a:r>
              <a:rPr lang="ru-RU" altLang="ru-RU" sz="2400" dirty="0" smtClean="0"/>
              <a:t>Преподаватель должен стараться сочетать как взаимоисключающий спор, так и взаимодополняющий диалог студентов. </a:t>
            </a:r>
            <a:endParaRPr lang="ru-RU" altLang="ru-RU" sz="2400" dirty="0"/>
          </a:p>
          <a:p>
            <a:pPr marL="593725" indent="-457200">
              <a:buFont typeface="Wingdings" panose="05000000000000000000" pitchFamily="2" charset="2"/>
              <a:buChar char="q"/>
            </a:pPr>
            <a:r>
              <a:rPr lang="ru-RU" altLang="ru-RU" sz="2400" dirty="0" smtClean="0"/>
              <a:t>Наличие строгих временных рамок позволяет формировать у студентов оперативное мышление, а  также объективность в оценке глубины подготовки.</a:t>
            </a:r>
          </a:p>
          <a:p>
            <a:pPr marL="593725" indent="-457200">
              <a:buFont typeface="Wingdings" panose="05000000000000000000" pitchFamily="2" charset="2"/>
              <a:buChar char="q"/>
            </a:pPr>
            <a:r>
              <a:rPr lang="ru-RU" sz="2400" dirty="0" smtClean="0"/>
              <a:t>Данная форма технологии включает элементы «мозгового штурма» , проектирования и проблемно-поискового обучения.</a:t>
            </a:r>
          </a:p>
          <a:p>
            <a:pPr marL="593725" indent="-457200">
              <a:buFont typeface="Wingdings" panose="05000000000000000000" pitchFamily="2" charset="2"/>
              <a:buChar char="q"/>
            </a:pPr>
            <a:r>
              <a:rPr lang="ru-RU" altLang="ru-RU" sz="2400" dirty="0" smtClean="0"/>
              <a:t>Все </a:t>
            </a:r>
            <a:r>
              <a:rPr lang="ru-RU" altLang="ru-RU" sz="2400" dirty="0" err="1" smtClean="0"/>
              <a:t>мультимедийные</a:t>
            </a:r>
            <a:r>
              <a:rPr lang="ru-RU" altLang="ru-RU" sz="2400" dirty="0" smtClean="0"/>
              <a:t>  материалы дискуссии  необходимо использовать для отработки умений образного мышления  и социального опыта студентов </a:t>
            </a:r>
          </a:p>
          <a:p>
            <a:pPr marL="593725" indent="-457200">
              <a:buFont typeface="Wingdings" panose="05000000000000000000" pitchFamily="2" charset="2"/>
              <a:buChar char="q"/>
            </a:pPr>
            <a:r>
              <a:rPr lang="ru-RU" altLang="ru-RU" sz="2200" dirty="0" smtClean="0"/>
              <a:t>Доцент кафедры философии и социологии   Дагестанского  государственного университета </a:t>
            </a:r>
            <a:r>
              <a:rPr lang="ru-RU" altLang="ru-RU" sz="2200" dirty="0" err="1" smtClean="0">
                <a:solidFill>
                  <a:srgbClr val="FFFF00"/>
                </a:solidFill>
              </a:rPr>
              <a:t>Гусенова</a:t>
            </a:r>
            <a:r>
              <a:rPr lang="ru-RU" altLang="ru-RU" sz="2200" dirty="0" smtClean="0">
                <a:solidFill>
                  <a:srgbClr val="FFFF00"/>
                </a:solidFill>
              </a:rPr>
              <a:t>  Дж.А.</a:t>
            </a:r>
            <a:endParaRPr lang="ru-RU" altLang="ru-RU" sz="2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6825</TotalTime>
  <Words>371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Апекс</vt:lpstr>
      <vt:lpstr>Презентация Microsoft Office PowerPoint</vt:lpstr>
      <vt:lpstr>Мастер-класс: Блиц-опрос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Рекомендации: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Professor</dc:creator>
  <cp:lastModifiedBy>admin</cp:lastModifiedBy>
  <cp:revision>88</cp:revision>
  <dcterms:created xsi:type="dcterms:W3CDTF">1601-01-01T00:00:00Z</dcterms:created>
  <dcterms:modified xsi:type="dcterms:W3CDTF">2015-01-15T10:44:05Z</dcterms:modified>
</cp:coreProperties>
</file>